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0" r:id="rId1"/>
    <p:sldMasterId id="2147483660" r:id="rId2"/>
    <p:sldMasterId id="2147483680" r:id="rId3"/>
  </p:sldMasterIdLst>
  <p:notesMasterIdLst>
    <p:notesMasterId r:id="rId35"/>
  </p:notesMasterIdLst>
  <p:sldIdLst>
    <p:sldId id="269" r:id="rId4"/>
    <p:sldId id="270" r:id="rId5"/>
    <p:sldId id="275" r:id="rId6"/>
    <p:sldId id="277" r:id="rId7"/>
    <p:sldId id="280" r:id="rId8"/>
    <p:sldId id="281" r:id="rId9"/>
    <p:sldId id="282" r:id="rId10"/>
    <p:sldId id="283" r:id="rId11"/>
    <p:sldId id="287" r:id="rId12"/>
    <p:sldId id="284" r:id="rId13"/>
    <p:sldId id="285" r:id="rId14"/>
    <p:sldId id="301" r:id="rId15"/>
    <p:sldId id="308" r:id="rId16"/>
    <p:sldId id="290" r:id="rId17"/>
    <p:sldId id="309" r:id="rId18"/>
    <p:sldId id="271" r:id="rId19"/>
    <p:sldId id="302" r:id="rId20"/>
    <p:sldId id="289" r:id="rId21"/>
    <p:sldId id="304" r:id="rId22"/>
    <p:sldId id="305" r:id="rId23"/>
    <p:sldId id="306" r:id="rId24"/>
    <p:sldId id="307" r:id="rId25"/>
    <p:sldId id="303" r:id="rId26"/>
    <p:sldId id="300" r:id="rId27"/>
    <p:sldId id="299" r:id="rId28"/>
    <p:sldId id="297" r:id="rId29"/>
    <p:sldId id="278" r:id="rId30"/>
    <p:sldId id="272" r:id="rId31"/>
    <p:sldId id="286" r:id="rId32"/>
    <p:sldId id="293" r:id="rId33"/>
    <p:sldId id="294" r:id="rId34"/>
  </p:sldIdLst>
  <p:sldSz cx="12192000" cy="6858000"/>
  <p:notesSz cx="6858000" cy="9144000"/>
  <p:embeddedFontLst>
    <p:embeddedFont>
      <p:font typeface="NANUMGOTHIC EXTRABOLD" panose="020B0600000101010101" charset="-127"/>
      <p:bold r:id="rId36"/>
    </p:embeddedFont>
    <p:embeddedFont>
      <p:font typeface="NanumGothic" pitchFamily="2" charset="-127"/>
      <p:regular r:id="rId37"/>
      <p:bold r:id="rId38"/>
    </p:embeddedFont>
    <p:embeddedFont>
      <p:font typeface="Malgun Gothic" panose="020B0503020000020004" pitchFamily="50" charset="-127"/>
      <p:regular r:id="rId39"/>
      <p:bold r:id="rId40"/>
    </p:embeddedFont>
    <p:embeddedFont>
      <p:font typeface="Malgun Gothic" panose="020B0503020000020004" pitchFamily="50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Light" panose="020B0306030504020204" pitchFamily="34" charset="0"/>
      <p:regular r:id="rId49"/>
      <p: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heme" id="{6E59621E-F2C4-1842-B418-8F11A4C4840E}">
          <p14:sldIdLst>
            <p14:sldId id="269"/>
            <p14:sldId id="270"/>
            <p14:sldId id="275"/>
            <p14:sldId id="277"/>
            <p14:sldId id="280"/>
            <p14:sldId id="281"/>
            <p14:sldId id="282"/>
            <p14:sldId id="283"/>
            <p14:sldId id="287"/>
            <p14:sldId id="284"/>
            <p14:sldId id="285"/>
            <p14:sldId id="301"/>
            <p14:sldId id="308"/>
            <p14:sldId id="290"/>
            <p14:sldId id="309"/>
            <p14:sldId id="271"/>
            <p14:sldId id="302"/>
            <p14:sldId id="289"/>
            <p14:sldId id="304"/>
            <p14:sldId id="305"/>
            <p14:sldId id="306"/>
            <p14:sldId id="307"/>
            <p14:sldId id="303"/>
            <p14:sldId id="300"/>
            <p14:sldId id="299"/>
            <p14:sldId id="297"/>
            <p14:sldId id="278"/>
            <p14:sldId id="272"/>
            <p14:sldId id="286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9"/>
    <p:restoredTop sz="94694"/>
  </p:normalViewPr>
  <p:slideViewPr>
    <p:cSldViewPr snapToGrid="0">
      <p:cViewPr varScale="1">
        <p:scale>
          <a:sx n="106" d="100"/>
          <a:sy n="106" d="100"/>
        </p:scale>
        <p:origin x="78" y="1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C5BC7-7536-4F79-BC18-E2356FA2C61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B9410-22FB-4232-AA18-A5CDDBA01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6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king75/dotnetconf_2023_SuperSocketLite_hands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upersocket.net/v1-6/en-US/The-Built-in-Common-Format-Protocol-Implementation-Templates" TargetMode="Externa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so.co.kr/archives/538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bileindex.com/mi-chart/weekly-rank/revenu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ryjiang/SuperSocke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jacking75/SuperSocketLite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upersocket.net/v1-6/en-U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z="3200" dirty="0" err="1"/>
              <a:t>SuperSocketLite</a:t>
            </a:r>
            <a:r>
              <a:rPr lang="ko-KR" altLang="en-US" sz="3200" dirty="0"/>
              <a:t>로 고성능 </a:t>
            </a:r>
            <a:r>
              <a:rPr lang="en-US" altLang="en-US" sz="3200" dirty="0"/>
              <a:t>Socket </a:t>
            </a:r>
            <a:r>
              <a:rPr lang="ko-KR" altLang="en-US" sz="3200" dirty="0"/>
              <a:t>서버 개발하기 </a:t>
            </a:r>
            <a:r>
              <a:rPr lang="en-US" altLang="ko-KR" dirty="0"/>
              <a:t>(</a:t>
            </a:r>
            <a:r>
              <a:rPr lang="en-US" altLang="en-US" dirty="0"/>
              <a:t>Hands-on-Lab </a:t>
            </a:r>
            <a:r>
              <a:rPr lang="ko-KR" altLang="en-US" dirty="0"/>
              <a:t>세션</a:t>
            </a:r>
            <a:r>
              <a:rPr lang="en-US" altLang="ko-KR" dirty="0"/>
              <a:t>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919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96750C0-A310-4F11-32FF-619BEBBC1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01" y="113794"/>
            <a:ext cx="7905887" cy="674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0B727BC-1FDB-AC13-E719-851E34EFA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02" y="271604"/>
            <a:ext cx="10115903" cy="542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0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D6E937-590D-30EE-DD29-4C5E98F25282}"/>
              </a:ext>
            </a:extLst>
          </p:cNvPr>
          <p:cNvSpPr txBox="1"/>
          <p:nvPr/>
        </p:nvSpPr>
        <p:spPr>
          <a:xfrm>
            <a:off x="543208" y="697117"/>
            <a:ext cx="1117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현재</a:t>
            </a:r>
            <a:r>
              <a:rPr lang="en-US" altLang="ko-KR" sz="4800" dirty="0"/>
              <a:t>(2023.01) </a:t>
            </a:r>
            <a:r>
              <a:rPr lang="en-US" altLang="ko-KR" sz="4800" dirty="0" err="1"/>
              <a:t>SuperSocketLite</a:t>
            </a:r>
            <a:r>
              <a:rPr lang="ko-KR" altLang="en-US" sz="4800" dirty="0"/>
              <a:t>는 </a:t>
            </a:r>
            <a:r>
              <a:rPr lang="en-US" altLang="ko-KR" sz="4800" b="1" dirty="0"/>
              <a:t>.NET 7</a:t>
            </a:r>
            <a:r>
              <a:rPr lang="ko-KR" altLang="en-US" sz="4800" dirty="0"/>
              <a:t>로 프로젝트 설정이 되어 있지만</a:t>
            </a:r>
            <a:r>
              <a:rPr lang="en-US" altLang="ko-KR" sz="4800" dirty="0"/>
              <a:t>, </a:t>
            </a:r>
          </a:p>
          <a:p>
            <a:r>
              <a:rPr lang="ko-KR" altLang="en-US" sz="4800" dirty="0"/>
              <a:t>원한다면 </a:t>
            </a:r>
            <a:r>
              <a:rPr lang="en-US" altLang="ko-KR" sz="4800" b="1" dirty="0"/>
              <a:t>.NET Standard 2.1</a:t>
            </a:r>
            <a:r>
              <a:rPr lang="ko-KR" altLang="en-US" sz="4800" dirty="0"/>
              <a:t>로 프로젝트 설정을 바꿀 수 있음</a:t>
            </a:r>
          </a:p>
        </p:txBody>
      </p:sp>
    </p:spTree>
    <p:extLst>
      <p:ext uri="{BB962C8B-B14F-4D97-AF65-F5344CB8AC3E}">
        <p14:creationId xmlns:p14="http://schemas.microsoft.com/office/powerpoint/2010/main" val="234815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까짓거 한 번 해보죠&quot; | Daily Log">
            <a:extLst>
              <a:ext uri="{FF2B5EF4-FFF2-40B4-BE49-F238E27FC236}">
                <a16:creationId xmlns:a16="http://schemas.microsoft.com/office/drawing/2014/main" id="{C31A456A-45B8-FE50-9BFF-CA7FC516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9" y="0"/>
            <a:ext cx="8609450" cy="68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43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t's Go&quot; Images – Browse 1,212 Stock Photos, Vectors, and Video | Adobe  Stock">
            <a:extLst>
              <a:ext uri="{FF2B5EF4-FFF2-40B4-BE49-F238E27FC236}">
                <a16:creationId xmlns:a16="http://schemas.microsoft.com/office/drawing/2014/main" id="{80AC8CBC-B1B2-841B-F89A-8CE665454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5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658112-4938-E016-7E71-F427D48B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9" y="22522"/>
            <a:ext cx="11315786" cy="6474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4CCDC-7A48-42F9-25AC-A8FE0E1A0CC0}"/>
              </a:ext>
            </a:extLst>
          </p:cNvPr>
          <p:cNvSpPr txBox="1"/>
          <p:nvPr/>
        </p:nvSpPr>
        <p:spPr>
          <a:xfrm>
            <a:off x="2018921" y="6448040"/>
            <a:ext cx="8071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3"/>
              </a:rPr>
              <a:t>https://github.com/jacking75/dotnetconf_2023_SuperSocketLite_handson</a:t>
            </a:r>
            <a:r>
              <a:rPr lang="ko-KR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667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latin typeface="+mj-ea"/>
              </a:rPr>
              <a:t>1. Echo</a:t>
            </a:r>
            <a:r>
              <a:rPr lang="ko-KR" altLang="en-US" sz="3200" dirty="0">
                <a:latin typeface="+mj-ea"/>
              </a:rPr>
              <a:t> </a:t>
            </a:r>
            <a:r>
              <a:rPr lang="en-US" altLang="ko-KR" sz="3200" dirty="0">
                <a:latin typeface="+mj-ea"/>
              </a:rPr>
              <a:t>Server</a:t>
            </a:r>
            <a:endParaRPr lang="ko-Kore-KR" altLang="en-US" sz="3200" dirty="0">
              <a:latin typeface="+mj-ea"/>
            </a:endParaRPr>
          </a:p>
        </p:txBody>
      </p:sp>
      <p:pic>
        <p:nvPicPr>
          <p:cNvPr id="2050" name="Picture 2" descr="메아리는 어떻게 들리게 되는 것일까 : 네이버 포스트">
            <a:extLst>
              <a:ext uri="{FF2B5EF4-FFF2-40B4-BE49-F238E27FC236}">
                <a16:creationId xmlns:a16="http://schemas.microsoft.com/office/drawing/2014/main" id="{FAB81876-3435-A7E4-3FE0-0C03392238D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" b="6479"/>
          <a:stretch>
            <a:fillRect/>
          </a:stretch>
        </p:blipFill>
        <p:spPr bwMode="auto">
          <a:xfrm>
            <a:off x="919677" y="1382327"/>
            <a:ext cx="10515600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43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A33B19-3AF7-33EB-812F-BF7769EB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36" y="326197"/>
            <a:ext cx="9963005" cy="1229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997F1-2FBC-4018-20A6-E4A768ED0ECF}"/>
              </a:ext>
            </a:extLst>
          </p:cNvPr>
          <p:cNvSpPr txBox="1"/>
          <p:nvPr/>
        </p:nvSpPr>
        <p:spPr>
          <a:xfrm>
            <a:off x="424064" y="207847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1)</a:t>
            </a:r>
            <a:endParaRPr lang="ko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C3CEB6-768D-B717-F953-84EDE2F7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53" y="1921453"/>
            <a:ext cx="9567299" cy="80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DCD42A-4FFD-A76C-5E81-3A2D5ED829E1}"/>
              </a:ext>
            </a:extLst>
          </p:cNvPr>
          <p:cNvSpPr txBox="1"/>
          <p:nvPr/>
        </p:nvSpPr>
        <p:spPr>
          <a:xfrm>
            <a:off x="424063" y="1844859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2)</a:t>
            </a:r>
            <a:endParaRPr lang="ko-KR" altLang="en-US" sz="28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546BA5-7902-7546-F758-3E15F70A0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68" y="3894347"/>
            <a:ext cx="10638717" cy="1981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CD8481-2F4C-6886-7A82-ACA14AD0495A}"/>
              </a:ext>
            </a:extLst>
          </p:cNvPr>
          <p:cNvSpPr txBox="1"/>
          <p:nvPr/>
        </p:nvSpPr>
        <p:spPr>
          <a:xfrm>
            <a:off x="378792" y="3753631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371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B10668-2FF5-DA77-2B14-8B2FFB2D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25" y="238708"/>
            <a:ext cx="8571247" cy="2395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ADF82A-55FB-7C84-DA34-096D23E11FB7}"/>
              </a:ext>
            </a:extLst>
          </p:cNvPr>
          <p:cNvSpPr txBox="1"/>
          <p:nvPr/>
        </p:nvSpPr>
        <p:spPr>
          <a:xfrm>
            <a:off x="632289" y="458170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4)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0676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346E45-C918-B920-C9D7-594A4BEE804D}"/>
              </a:ext>
            </a:extLst>
          </p:cNvPr>
          <p:cNvSpPr txBox="1"/>
          <p:nvPr/>
        </p:nvSpPr>
        <p:spPr>
          <a:xfrm>
            <a:off x="632289" y="458170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5)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798FA-1F0C-7B94-D6E4-7EE6A368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46" y="566805"/>
            <a:ext cx="9303943" cy="471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/>
              <a:t>목표 </a:t>
            </a:r>
            <a:r>
              <a:rPr lang="en-US" altLang="ko-KR" sz="6600" dirty="0"/>
              <a:t>!!!</a:t>
            </a:r>
            <a:endParaRPr lang="ko-Kore-KR" alt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07171-0D71-F270-E134-DAAC23CED771}"/>
              </a:ext>
            </a:extLst>
          </p:cNvPr>
          <p:cNvSpPr txBox="1"/>
          <p:nvPr/>
        </p:nvSpPr>
        <p:spPr>
          <a:xfrm>
            <a:off x="838200" y="1690688"/>
            <a:ext cx="106325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4400" dirty="0" err="1"/>
              <a:t>SuperSocketLite</a:t>
            </a:r>
            <a:r>
              <a:rPr lang="en-US" altLang="ko-KR" sz="4400" dirty="0"/>
              <a:t> </a:t>
            </a:r>
            <a:r>
              <a:rPr lang="ko-KR" altLang="en-US" sz="4400" dirty="0"/>
              <a:t>라이브러리에 대한 이해</a:t>
            </a:r>
            <a:endParaRPr lang="en-US" altLang="ko-KR" sz="4400" dirty="0"/>
          </a:p>
          <a:p>
            <a:pPr marL="342900" indent="-342900">
              <a:buFont typeface="+mj-lt"/>
              <a:buAutoNum type="arabicPeriod"/>
            </a:pPr>
            <a:endParaRPr lang="en-US" altLang="ko-KR" sz="4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4400" dirty="0"/>
              <a:t>네트워크 프로그램</a:t>
            </a:r>
            <a:r>
              <a:rPr lang="en-US" altLang="ko-KR" sz="4400" dirty="0"/>
              <a:t>(</a:t>
            </a:r>
            <a:r>
              <a:rPr lang="ko-KR" altLang="en-US" sz="4400" dirty="0"/>
              <a:t>서버</a:t>
            </a:r>
            <a:r>
              <a:rPr lang="en-US" altLang="ko-KR" sz="4400" dirty="0"/>
              <a:t>) </a:t>
            </a:r>
            <a:r>
              <a:rPr lang="ko-KR" altLang="en-US" sz="4400" dirty="0"/>
              <a:t>개발하기</a:t>
            </a:r>
          </a:p>
        </p:txBody>
      </p:sp>
    </p:spTree>
    <p:extLst>
      <p:ext uri="{BB962C8B-B14F-4D97-AF65-F5344CB8AC3E}">
        <p14:creationId xmlns:p14="http://schemas.microsoft.com/office/powerpoint/2010/main" val="40284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655CD-3A32-D803-13A4-BE5C2D244B97}"/>
              </a:ext>
            </a:extLst>
          </p:cNvPr>
          <p:cNvSpPr txBox="1"/>
          <p:nvPr/>
        </p:nvSpPr>
        <p:spPr>
          <a:xfrm>
            <a:off x="632289" y="458170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6)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8F568D-D847-AB3F-814E-6469A520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61" y="433625"/>
            <a:ext cx="5082091" cy="1820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7B372-0D92-04A9-B776-84BE26C3C002}"/>
              </a:ext>
            </a:extLst>
          </p:cNvPr>
          <p:cNvSpPr txBox="1"/>
          <p:nvPr/>
        </p:nvSpPr>
        <p:spPr>
          <a:xfrm>
            <a:off x="3197515" y="1439502"/>
            <a:ext cx="2551435" cy="613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644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B2799A-E17F-A135-6E32-C1AE01F9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54" y="559442"/>
            <a:ext cx="9074705" cy="5337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875EC-1901-B1D2-F95C-347E0CFE3B83}"/>
              </a:ext>
            </a:extLst>
          </p:cNvPr>
          <p:cNvSpPr txBox="1"/>
          <p:nvPr/>
        </p:nvSpPr>
        <p:spPr>
          <a:xfrm>
            <a:off x="632289" y="458170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7)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0411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F35AFB-5813-8997-A9A1-0BEE18D5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74" y="216631"/>
            <a:ext cx="11000252" cy="6166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5C5C04-0330-26DF-3634-FCE7F3107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339" y="1065676"/>
            <a:ext cx="5134692" cy="562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00E15-A7CF-F2D8-F5B1-5786C9CCA43D}"/>
              </a:ext>
            </a:extLst>
          </p:cNvPr>
          <p:cNvSpPr txBox="1"/>
          <p:nvPr/>
        </p:nvSpPr>
        <p:spPr>
          <a:xfrm>
            <a:off x="6382692" y="2930329"/>
            <a:ext cx="412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 정보에서 </a:t>
            </a:r>
            <a:r>
              <a:rPr lang="en-US" altLang="ko-KR" dirty="0"/>
              <a:t>Body</a:t>
            </a:r>
            <a:r>
              <a:rPr lang="ko-KR" altLang="en-US" dirty="0"/>
              <a:t>의 크기를 계산한다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B07C2-34DE-2E41-3C29-90FF9520B4A0}"/>
              </a:ext>
            </a:extLst>
          </p:cNvPr>
          <p:cNvSpPr txBox="1"/>
          <p:nvPr/>
        </p:nvSpPr>
        <p:spPr>
          <a:xfrm>
            <a:off x="7513010" y="5074491"/>
            <a:ext cx="31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 와 </a:t>
            </a:r>
            <a:r>
              <a:rPr lang="en-US" altLang="ko-KR" dirty="0"/>
              <a:t>Body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79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C2ED75-F836-DC11-3D94-FFAACFF8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41" y="192159"/>
            <a:ext cx="7019717" cy="51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1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2. MO Server</a:t>
            </a:r>
            <a:endParaRPr lang="ko-Kore-KR" altLang="en-US" sz="3200" dirty="0"/>
          </a:p>
        </p:txBody>
      </p:sp>
      <p:pic>
        <p:nvPicPr>
          <p:cNvPr id="3074" name="Picture 2" descr="넷마블 오목 설치 바로가기 : 네이버 블로그">
            <a:extLst>
              <a:ext uri="{FF2B5EF4-FFF2-40B4-BE49-F238E27FC236}">
                <a16:creationId xmlns:a16="http://schemas.microsoft.com/office/drawing/2014/main" id="{FC5D6CA4-1720-0481-1153-5339A2A50DA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4" b="15834"/>
          <a:stretch>
            <a:fillRect/>
          </a:stretch>
        </p:blipFill>
        <p:spPr bwMode="auto">
          <a:xfrm>
            <a:off x="838200" y="1527175"/>
            <a:ext cx="5472065" cy="277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진짜 ㅅㅂ 개노답 게임이네. | 배그 인벤">
            <a:extLst>
              <a:ext uri="{FF2B5EF4-FFF2-40B4-BE49-F238E27FC236}">
                <a16:creationId xmlns:a16="http://schemas.microsoft.com/office/drawing/2014/main" id="{B272D37D-13D5-60F4-287A-B9E69286D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75" y="1527174"/>
            <a:ext cx="4936779" cy="27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67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0EA3F0-D0CF-3BC6-8F2C-80BBC39C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336" y="247599"/>
            <a:ext cx="5166510" cy="2615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803C6C-64B6-06CC-47FF-38E37A11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864" y="3276125"/>
            <a:ext cx="5166510" cy="3161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86B2A1-0C65-F334-71C8-7F04A606D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459" y="3276125"/>
            <a:ext cx="3426102" cy="9502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5EF2BD-DF59-5F79-08D8-AC88FBAFAAE6}"/>
              </a:ext>
            </a:extLst>
          </p:cNvPr>
          <p:cNvCxnSpPr/>
          <p:nvPr/>
        </p:nvCxnSpPr>
        <p:spPr>
          <a:xfrm flipH="1">
            <a:off x="2924269" y="2725093"/>
            <a:ext cx="1901228" cy="551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0FDB88-7D90-53E1-0A17-0FFC3C87E028}"/>
              </a:ext>
            </a:extLst>
          </p:cNvPr>
          <p:cNvCxnSpPr>
            <a:cxnSpLocks/>
          </p:cNvCxnSpPr>
          <p:nvPr/>
        </p:nvCxnSpPr>
        <p:spPr>
          <a:xfrm>
            <a:off x="6201624" y="2489703"/>
            <a:ext cx="1466661" cy="786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62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A90CAC-23A2-5EC4-3286-5804844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" y="4438500"/>
            <a:ext cx="5858693" cy="1457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EC6948-AF4C-6A88-D1FC-A6EBB9301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200" y="4273647"/>
            <a:ext cx="5229955" cy="15337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6BA7A-BC30-A0A5-C192-E9DC30BB8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07" y="315439"/>
            <a:ext cx="5358285" cy="333310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76CD80-752E-766B-3B0D-70D61F99124F}"/>
              </a:ext>
            </a:extLst>
          </p:cNvPr>
          <p:cNvCxnSpPr>
            <a:cxnSpLocks/>
          </p:cNvCxnSpPr>
          <p:nvPr/>
        </p:nvCxnSpPr>
        <p:spPr>
          <a:xfrm>
            <a:off x="4499572" y="3340729"/>
            <a:ext cx="3639493" cy="869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35E3DE5-D0FC-452C-6EBC-B14896BEFF7C}"/>
              </a:ext>
            </a:extLst>
          </p:cNvPr>
          <p:cNvCxnSpPr>
            <a:cxnSpLocks/>
          </p:cNvCxnSpPr>
          <p:nvPr/>
        </p:nvCxnSpPr>
        <p:spPr>
          <a:xfrm flipH="1">
            <a:off x="1874067" y="2308634"/>
            <a:ext cx="362139" cy="20460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97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EA6505-FCED-99D2-39D3-7E35C1A3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83" y="108641"/>
            <a:ext cx="5950048" cy="59500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40FE3E-D77C-C023-131D-CFFDE03E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90" y="108641"/>
            <a:ext cx="5459243" cy="15662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BCEE628-BA68-17C5-0953-DFF57776A776}"/>
              </a:ext>
            </a:extLst>
          </p:cNvPr>
          <p:cNvCxnSpPr>
            <a:cxnSpLocks/>
          </p:cNvCxnSpPr>
          <p:nvPr/>
        </p:nvCxnSpPr>
        <p:spPr>
          <a:xfrm flipV="1">
            <a:off x="4227968" y="799311"/>
            <a:ext cx="3567066" cy="4410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D45AE2B-B71F-16DC-3A5C-66AD9CCC0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90" y="1930995"/>
            <a:ext cx="5196787" cy="43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9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A6B08936-8394-BCB1-91C4-8572B68E97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689" b="15689"/>
          <a:stretch>
            <a:fillRect/>
          </a:stretch>
        </p:blipFill>
        <p:spPr>
          <a:xfrm>
            <a:off x="838200" y="1527175"/>
            <a:ext cx="1051560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57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79">
            <a:extLst>
              <a:ext uri="{FF2B5EF4-FFF2-40B4-BE49-F238E27FC236}">
                <a16:creationId xmlns:a16="http://schemas.microsoft.com/office/drawing/2014/main" id="{5B6C1A30-17A9-923C-5920-3895E47397DD}"/>
              </a:ext>
            </a:extLst>
          </p:cNvPr>
          <p:cNvSpPr txBox="1"/>
          <p:nvPr/>
        </p:nvSpPr>
        <p:spPr>
          <a:xfrm>
            <a:off x="215925" y="281925"/>
            <a:ext cx="11888558" cy="98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Built-in Common Format Protocol Implementation Templates</a:t>
            </a:r>
          </a:p>
        </p:txBody>
      </p:sp>
      <p:sp>
        <p:nvSpPr>
          <p:cNvPr id="3" name="Shape 280">
            <a:extLst>
              <a:ext uri="{FF2B5EF4-FFF2-40B4-BE49-F238E27FC236}">
                <a16:creationId xmlns:a16="http://schemas.microsoft.com/office/drawing/2014/main" id="{926AAA80-5F71-45D6-C8D6-2ACB49E95E57}"/>
              </a:ext>
            </a:extLst>
          </p:cNvPr>
          <p:cNvSpPr txBox="1"/>
          <p:nvPr/>
        </p:nvSpPr>
        <p:spPr>
          <a:xfrm>
            <a:off x="215925" y="1270424"/>
            <a:ext cx="10704346" cy="489654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2"/>
              </a:rPr>
              <a:t>http://docs.supersocket.net/v1-6/en-US/The-Built-in-Common-Format-Protocol-Implementation-Templates</a:t>
            </a: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TerminatorReceiveFilter - Terminator Protocol</a:t>
            </a:r>
            <a:br>
              <a:rPr lang="en-US" alt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특정 지시어를 지정하여 패킷을 구분한다.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CountSpliterReceiveFilter - Fixed Number Split Parts with Separator Protocol</a:t>
            </a:r>
            <a:b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특정 지시어로 구분된 단위의 크기를 숫자로 지정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FixedSizeReceiveFilter - Fixed Size Request Protocol</a:t>
            </a:r>
            <a:b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고정된 바이너리 크기로 패킷을 구분한다.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BeginEndMarkReceiveFilter - The Protocol with Begin and End Mark</a:t>
            </a:r>
            <a:b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시작과 끝을 구분하는 지시어를 사용하여 패킷을 구분한다.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FixedHeaderReceiveFilter - Fixed Header with Body Length Protocol</a:t>
            </a:r>
            <a:b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헤더와 보디로 나누어서 이것들의 크기에 의해서 패킷을 구분한다.</a:t>
            </a:r>
          </a:p>
        </p:txBody>
      </p:sp>
    </p:spTree>
    <p:extLst>
      <p:ext uri="{BB962C8B-B14F-4D97-AF65-F5344CB8AC3E}">
        <p14:creationId xmlns:p14="http://schemas.microsoft.com/office/powerpoint/2010/main" val="196481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A2A584-5A56-1616-3B59-BF9AE79D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41" y="27165"/>
            <a:ext cx="5863234" cy="67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AE2420-6B80-A8E0-6698-7BC11B36DB96}"/>
              </a:ext>
            </a:extLst>
          </p:cNvPr>
          <p:cNvSpPr txBox="1"/>
          <p:nvPr/>
        </p:nvSpPr>
        <p:spPr>
          <a:xfrm>
            <a:off x="9338648" y="6535735"/>
            <a:ext cx="27477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https://www.imaso.co.kr/archives/5381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616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">
            <a:extLst>
              <a:ext uri="{FF2B5EF4-FFF2-40B4-BE49-F238E27FC236}">
                <a16:creationId xmlns:a16="http://schemas.microsoft.com/office/drawing/2014/main" id="{7186AC32-9F15-34CB-2144-7D3A9FEAC209}"/>
              </a:ext>
            </a:extLst>
          </p:cNvPr>
          <p:cNvSpPr txBox="1"/>
          <p:nvPr/>
        </p:nvSpPr>
        <p:spPr>
          <a:xfrm>
            <a:off x="277875" y="188950"/>
            <a:ext cx="7960500" cy="7113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옵션 파라미터</a:t>
            </a:r>
          </a:p>
        </p:txBody>
      </p:sp>
      <p:sp>
        <p:nvSpPr>
          <p:cNvPr id="3" name="Shape 153">
            <a:extLst>
              <a:ext uri="{FF2B5EF4-FFF2-40B4-BE49-F238E27FC236}">
                <a16:creationId xmlns:a16="http://schemas.microsoft.com/office/drawing/2014/main" id="{6B1F46A3-1E74-A757-7240-0A8B87C61D7B}"/>
              </a:ext>
            </a:extLst>
          </p:cNvPr>
          <p:cNvSpPr txBox="1"/>
          <p:nvPr/>
        </p:nvSpPr>
        <p:spPr>
          <a:xfrm>
            <a:off x="461274" y="900250"/>
            <a:ext cx="11027574" cy="53747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maxWorkingThreads</a:t>
            </a:r>
            <a:r>
              <a:rPr lang="ko" dirty="0"/>
              <a:t>: maximum working threads count of .NET thread pool;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minWorkingThreads</a:t>
            </a:r>
            <a:r>
              <a:rPr lang="ko" dirty="0"/>
              <a:t>: minimum working threads count of .NET thread pool;</a:t>
            </a:r>
          </a:p>
          <a:p>
            <a:endParaRPr lang="ko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maxCompletionPortThreads</a:t>
            </a:r>
            <a:r>
              <a:rPr lang="ko" dirty="0"/>
              <a:t>: maximum completion threads count of .NET thread pool;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minCompletionPortThreads</a:t>
            </a:r>
            <a:r>
              <a:rPr lang="ko" dirty="0"/>
              <a:t>: minimum completion threads count of .NET thread pool;</a:t>
            </a:r>
          </a:p>
          <a:p>
            <a:endParaRPr lang="en-US" altLang="ko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altLang="ko-KR" b="1" dirty="0"/>
              <a:t>ip</a:t>
            </a:r>
            <a:r>
              <a:rPr lang="ko" altLang="ko-KR" dirty="0"/>
              <a:t>: the ip of the server instance listens. You can set an exact ip, you also can set the below values Any - all IPv4 address IPv6Any - all IPv6 address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altLang="ko-KR" b="1" dirty="0"/>
              <a:t>port</a:t>
            </a:r>
            <a:r>
              <a:rPr lang="ko" altLang="ko-KR" dirty="0"/>
              <a:t>: the port of the server instance listens;</a:t>
            </a:r>
          </a:p>
          <a:p>
            <a:pPr>
              <a:lnSpc>
                <a:spcPct val="115000"/>
              </a:lnSpc>
            </a:pPr>
            <a:r>
              <a:rPr lang="ko" altLang="ko-KR" b="1" dirty="0"/>
              <a:t>mode</a:t>
            </a:r>
            <a:r>
              <a:rPr lang="ko" altLang="ko-KR" dirty="0"/>
              <a:t>: the socket server's running mode, Tcp (default) or Udp;</a:t>
            </a:r>
          </a:p>
          <a:p>
            <a:pPr marL="0" lvl="0" indent="0" rtl="0">
              <a:lnSpc>
                <a:spcPct val="115000"/>
              </a:lnSpc>
              <a:buNone/>
            </a:pPr>
            <a:endParaRPr lang="en-US" altLang="ko" b="1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altLang="ko-KR" b="1" dirty="0"/>
              <a:t>listenBacklog</a:t>
            </a:r>
            <a:r>
              <a:rPr lang="ko" altLang="ko-KR" dirty="0"/>
              <a:t>: the listen back log size;</a:t>
            </a:r>
          </a:p>
        </p:txBody>
      </p:sp>
    </p:spTree>
    <p:extLst>
      <p:ext uri="{BB962C8B-B14F-4D97-AF65-F5344CB8AC3E}">
        <p14:creationId xmlns:p14="http://schemas.microsoft.com/office/powerpoint/2010/main" val="831818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5">
            <a:extLst>
              <a:ext uri="{FF2B5EF4-FFF2-40B4-BE49-F238E27FC236}">
                <a16:creationId xmlns:a16="http://schemas.microsoft.com/office/drawing/2014/main" id="{1BC4F566-79D3-D30A-C176-60C852B80CF2}"/>
              </a:ext>
            </a:extLst>
          </p:cNvPr>
          <p:cNvSpPr txBox="1"/>
          <p:nvPr/>
        </p:nvSpPr>
        <p:spPr>
          <a:xfrm>
            <a:off x="278775" y="207015"/>
            <a:ext cx="10884148" cy="53973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sendTimeOut</a:t>
            </a:r>
            <a:r>
              <a:rPr lang="ko" dirty="0"/>
              <a:t>: sending data timeout;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sendingQueueSize</a:t>
            </a:r>
            <a:r>
              <a:rPr lang="ko" dirty="0"/>
              <a:t>: the sending queue's maximum size;</a:t>
            </a:r>
          </a:p>
          <a:p>
            <a:endParaRPr lang="ko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maxConnectionNumber</a:t>
            </a:r>
            <a:r>
              <a:rPr lang="ko" dirty="0"/>
              <a:t>: maximum connection number the server instance allow to connect at the same time;</a:t>
            </a:r>
          </a:p>
          <a:p>
            <a:endParaRPr lang="en-US" altLang="ko" dirty="0"/>
          </a:p>
          <a:p>
            <a:r>
              <a:rPr lang="ko" altLang="ko-KR" b="1" dirty="0"/>
              <a:t>maxRequestLength</a:t>
            </a:r>
            <a:r>
              <a:rPr lang="ko" altLang="ko-KR" dirty="0"/>
              <a:t>: The maximum allowed request length, default value is 1024;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receiveBufferSize</a:t>
            </a:r>
            <a:r>
              <a:rPr lang="ko" dirty="0"/>
              <a:t>: receiving buffer size; 세션당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sendBufferSize</a:t>
            </a:r>
            <a:r>
              <a:rPr lang="ko" dirty="0"/>
              <a:t>: sending buffer size;  </a:t>
            </a:r>
            <a:r>
              <a:rPr lang="ko" dirty="0">
                <a:solidFill>
                  <a:schemeClr val="dk1"/>
                </a:solidFill>
              </a:rPr>
              <a:t>세션당</a:t>
            </a:r>
          </a:p>
          <a:p>
            <a:endParaRPr lang="ko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syncSend</a:t>
            </a:r>
            <a:r>
              <a:rPr lang="ko" dirty="0"/>
              <a:t>: sending data in sync mode, default value: false;</a:t>
            </a:r>
          </a:p>
          <a:p>
            <a:endParaRPr lang="ko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clearIdleSession</a:t>
            </a:r>
            <a:r>
              <a:rPr lang="ko" dirty="0"/>
              <a:t>: true or false, whether clear idle sessions, default value is false;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clearIdleSessionInterval</a:t>
            </a:r>
            <a:r>
              <a:rPr lang="ko" dirty="0"/>
              <a:t>: the clearing timeout idle session interval, default value is 120, in seconds;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idleSessionTimeOut</a:t>
            </a:r>
            <a:r>
              <a:rPr lang="ko" dirty="0"/>
              <a:t>: The session timeout period. Default value is 300, in seconds;</a:t>
            </a:r>
          </a:p>
        </p:txBody>
      </p:sp>
    </p:spTree>
    <p:extLst>
      <p:ext uri="{BB962C8B-B14F-4D97-AF65-F5344CB8AC3E}">
        <p14:creationId xmlns:p14="http://schemas.microsoft.com/office/powerpoint/2010/main" val="156171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FE484C-1B67-9C0D-E708-A608B79B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115" y="365125"/>
            <a:ext cx="4829849" cy="528711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53D9F94-832B-A782-54DA-7497A16F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1820" cy="2459556"/>
          </a:xfrm>
        </p:spPr>
        <p:txBody>
          <a:bodyPr/>
          <a:lstStyle/>
          <a:p>
            <a:r>
              <a:rPr lang="ko-KR" altLang="en-US" dirty="0"/>
              <a:t>일부 복불 좀 했습니다 </a:t>
            </a:r>
            <a:r>
              <a:rPr lang="en-US" altLang="ko-KR" dirty="0"/>
              <a:t>^^;;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260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373EE4-23E4-2F29-A4F3-E9432CF3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15" y="27179"/>
            <a:ext cx="9383387" cy="6425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120D0-4414-CE2D-DA37-5AF18CBC0D7D}"/>
              </a:ext>
            </a:extLst>
          </p:cNvPr>
          <p:cNvSpPr txBox="1"/>
          <p:nvPr/>
        </p:nvSpPr>
        <p:spPr>
          <a:xfrm>
            <a:off x="5373232" y="6423438"/>
            <a:ext cx="654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https://www.mobileindex.com/mi-chart/weekly-rank/revenue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59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99AA4-1F81-2744-777E-75766C114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0" y="620555"/>
            <a:ext cx="6835115" cy="389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F1C691E-E689-91BF-BCA4-76443FBB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0" y="4700147"/>
            <a:ext cx="2543270" cy="9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6D103CB-99C6-F336-49D1-CC9EE7F4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47" y="582675"/>
            <a:ext cx="3928639" cy="39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725069-0C5C-01EE-01C9-498DA73E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4" y="144855"/>
            <a:ext cx="4284558" cy="6151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F2632C-5693-4327-7A90-91A0AACFF26F}"/>
              </a:ext>
            </a:extLst>
          </p:cNvPr>
          <p:cNvSpPr txBox="1"/>
          <p:nvPr/>
        </p:nvSpPr>
        <p:spPr>
          <a:xfrm>
            <a:off x="415284" y="6343813"/>
            <a:ext cx="4540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https://github.com/kerryjiang/SuperSocket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69CB7A-6722-7899-462C-E939E448D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099" y="144855"/>
            <a:ext cx="6757018" cy="4389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07E05A-00B5-8DFC-87AA-C21C92A99985}"/>
              </a:ext>
            </a:extLst>
          </p:cNvPr>
          <p:cNvSpPr txBox="1"/>
          <p:nvPr/>
        </p:nvSpPr>
        <p:spPr>
          <a:xfrm>
            <a:off x="5300804" y="4534343"/>
            <a:ext cx="461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https://github.com/jacking75/SuperSocketLite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5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6F964-A07C-D8B7-ACE9-776DE8B9E89E}"/>
              </a:ext>
            </a:extLst>
          </p:cNvPr>
          <p:cNvSpPr txBox="1"/>
          <p:nvPr/>
        </p:nvSpPr>
        <p:spPr>
          <a:xfrm>
            <a:off x="719751" y="412087"/>
            <a:ext cx="1067856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SuperSocketLite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처음에는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.NET Core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지원하고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게임 개발에 사용되는 최소 기능만 유지하는 것이 목표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3200" b="0" dirty="0">
                <a:effectLst/>
              </a:rPr>
            </a:b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그러나 </a:t>
            </a:r>
            <a:r>
              <a:rPr lang="en-US" altLang="ko-KR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SuperSocket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1.6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버전을 사용한 애플리케이션을 쉽게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.NET Core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변환할 수 있도록 하기 위해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.NET Core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지원하지 않는 기능만 제거하였음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br>
              <a:rPr lang="ko-KR" altLang="en-US" sz="3200" dirty="0"/>
            </a:b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546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CB63C1-FAA4-7BDB-301B-0CE3434F17AB}"/>
              </a:ext>
            </a:extLst>
          </p:cNvPr>
          <p:cNvSpPr txBox="1"/>
          <p:nvPr/>
        </p:nvSpPr>
        <p:spPr>
          <a:xfrm>
            <a:off x="6962115" y="72427"/>
            <a:ext cx="53551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SuperSocket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1.6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버전과 거의 비슷하므로 기존의 문서를 참고해도 된다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400" b="0" dirty="0">
              <a:effectLst/>
            </a:endParaRPr>
          </a:p>
          <a:p>
            <a:br>
              <a:rPr lang="ko-KR" altLang="en-US" sz="2400" dirty="0"/>
            </a:br>
            <a:endParaRPr lang="ko-KR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4AD6E-0918-70A8-0A49-27C25623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0" y="72427"/>
            <a:ext cx="6481604" cy="671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1772F-F2C2-EE0F-10EF-C7AD710C74B0}"/>
              </a:ext>
            </a:extLst>
          </p:cNvPr>
          <p:cNvSpPr txBox="1"/>
          <p:nvPr/>
        </p:nvSpPr>
        <p:spPr>
          <a:xfrm>
            <a:off x="7183925" y="6314916"/>
            <a:ext cx="4709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3"/>
              </a:rPr>
              <a:t>http://docs.supersocket.net/v1-6/en-US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37927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548</Words>
  <Application>Microsoft Office PowerPoint</Application>
  <PresentationFormat>와이드스크린</PresentationFormat>
  <Paragraphs>68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Calibri</vt:lpstr>
      <vt:lpstr>NanumGothic</vt:lpstr>
      <vt:lpstr>Open Sans</vt:lpstr>
      <vt:lpstr>NANUMGOTHIC EXTRABOLD</vt:lpstr>
      <vt:lpstr>Malgun Gothic</vt:lpstr>
      <vt:lpstr>Arial</vt:lpstr>
      <vt:lpstr>Malgun Gothic</vt:lpstr>
      <vt:lpstr>Open Sans Light</vt:lpstr>
      <vt:lpstr>2_Office Theme</vt:lpstr>
      <vt:lpstr>1_Office Theme</vt:lpstr>
      <vt:lpstr>3_Office Theme</vt:lpstr>
      <vt:lpstr>PowerPoint 프레젠테이션</vt:lpstr>
      <vt:lpstr>목표 !!!</vt:lpstr>
      <vt:lpstr>PowerPoint 프레젠테이션</vt:lpstr>
      <vt:lpstr>일부 복불 좀 했습니다 ^^;;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Echo Server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MO Server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흥배</cp:lastModifiedBy>
  <cp:revision>37</cp:revision>
  <dcterms:created xsi:type="dcterms:W3CDTF">2022-10-11T15:09:05Z</dcterms:created>
  <dcterms:modified xsi:type="dcterms:W3CDTF">2023-01-18T13:34:10Z</dcterms:modified>
</cp:coreProperties>
</file>